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94" r:id="rId3"/>
    <p:sldId id="258" r:id="rId4"/>
    <p:sldId id="259" r:id="rId5"/>
    <p:sldId id="260" r:id="rId6"/>
    <p:sldId id="261" r:id="rId7"/>
    <p:sldId id="281" r:id="rId8"/>
    <p:sldId id="282" r:id="rId9"/>
    <p:sldId id="283" r:id="rId10"/>
    <p:sldId id="262" r:id="rId11"/>
    <p:sldId id="285" r:id="rId12"/>
    <p:sldId id="287" r:id="rId13"/>
    <p:sldId id="286" r:id="rId14"/>
    <p:sldId id="295" r:id="rId15"/>
    <p:sldId id="284" r:id="rId16"/>
    <p:sldId id="289" r:id="rId17"/>
    <p:sldId id="290" r:id="rId18"/>
    <p:sldId id="291" r:id="rId19"/>
    <p:sldId id="288" r:id="rId20"/>
    <p:sldId id="263" r:id="rId21"/>
    <p:sldId id="264" r:id="rId22"/>
    <p:sldId id="292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93" r:id="rId35"/>
    <p:sldId id="276" r:id="rId36"/>
    <p:sldId id="277" r:id="rId37"/>
    <p:sldId id="278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392000" y="3454400"/>
            <a:ext cx="21600000" cy="432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799"/>
            <a:ext cx="21600000" cy="3600001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0"/>
              </a:spcBef>
              <a:buSzTx/>
              <a:buNone/>
            </a:lvl1pPr>
            <a:lvl2pPr marL="0" indent="0" defTabSz="914400">
              <a:spcBef>
                <a:spcPts val="0"/>
              </a:spcBef>
              <a:buSzTx/>
              <a:buNone/>
            </a:lvl2pPr>
            <a:lvl3pPr marL="0" indent="0" defTabSz="914400">
              <a:spcBef>
                <a:spcPts val="0"/>
              </a:spcBef>
              <a:buSzTx/>
              <a:buNone/>
            </a:lvl3pPr>
            <a:lvl4pPr marL="0" indent="0" defTabSz="914400">
              <a:spcBef>
                <a:spcPts val="0"/>
              </a:spcBef>
              <a:buSzTx/>
              <a:buNone/>
            </a:lvl4pPr>
            <a:lvl5pPr marL="0" indent="0" defTabSz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21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0292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21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21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21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23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21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Нейронные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pPr marL="0" indent="0" hangingPunct="1">
              <a:buNone/>
            </a:pPr>
            <a:r>
              <a:rPr lang="en-US" dirty="0"/>
              <a:t>Sequence to sequence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6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Training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Training</a:t>
            </a:r>
            <a:endParaRPr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D53738-CF87-61DE-CDA4-AD886B1B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429" y="8979876"/>
            <a:ext cx="11325964" cy="921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BCA266-4E30-9CA2-57C1-4475FB041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85" y="7001394"/>
            <a:ext cx="10625222" cy="17944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53EB92-8668-8C73-4E55-60A2CD2E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944" y="5088718"/>
            <a:ext cx="4255486" cy="8363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C77DE5-C2A8-1C45-D2FF-789D32094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944" y="4129990"/>
            <a:ext cx="4599852" cy="8363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CE5A836-5A96-7681-3C44-FFA03DD44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80"/>
          <a:stretch/>
        </p:blipFill>
        <p:spPr>
          <a:xfrm>
            <a:off x="5632173" y="3302000"/>
            <a:ext cx="4447805" cy="705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11AAA6B-24C7-5FB6-1887-04545398D2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850"/>
          <a:stretch/>
        </p:blipFill>
        <p:spPr>
          <a:xfrm>
            <a:off x="5401485" y="6070556"/>
            <a:ext cx="9153890" cy="8192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FCBDFD-55AE-1B78-4CE8-D166BB5E3E5E}"/>
              </a:ext>
            </a:extLst>
          </p:cNvPr>
          <p:cNvSpPr txBox="1"/>
          <p:nvPr/>
        </p:nvSpPr>
        <p:spPr>
          <a:xfrm>
            <a:off x="10412241" y="3344487"/>
            <a:ext cx="139781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Helvetica Light"/>
              </a:rPr>
              <a:t>target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EE6C1-2ED5-1152-9679-F75C59995324}"/>
              </a:ext>
            </a:extLst>
          </p:cNvPr>
          <p:cNvSpPr txBox="1"/>
          <p:nvPr/>
        </p:nvSpPr>
        <p:spPr>
          <a:xfrm>
            <a:off x="10322796" y="4190287"/>
            <a:ext cx="388888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Helvetica Light"/>
              </a:rPr>
              <a:t>source sequence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99713-4BB5-9F16-AE0B-75E51E9E9C08}"/>
              </a:ext>
            </a:extLst>
          </p:cNvPr>
          <p:cNvSpPr txBox="1"/>
          <p:nvPr/>
        </p:nvSpPr>
        <p:spPr>
          <a:xfrm>
            <a:off x="10295550" y="5085759"/>
            <a:ext cx="394338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Helvetica Light"/>
              </a:rPr>
              <a:t>target distribution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07AD7C-2800-D6B4-B3FC-1A1C65D64E1A}"/>
              </a:ext>
            </a:extLst>
          </p:cNvPr>
          <p:cNvSpPr txBox="1"/>
          <p:nvPr/>
        </p:nvSpPr>
        <p:spPr>
          <a:xfrm>
            <a:off x="14555375" y="5996462"/>
            <a:ext cx="473206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latin typeface="Helvetica Light"/>
              </a:rPr>
              <a:t>predicted distribution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66976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Training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26CA4F-176E-8DB5-1B72-214490311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4635500"/>
            <a:ext cx="19373850" cy="781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356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Training</a:t>
            </a:r>
            <a:endParaRPr dirty="0"/>
          </a:p>
        </p:txBody>
      </p:sp>
      <p:pic>
        <p:nvPicPr>
          <p:cNvPr id="2" name="seq2seq_training_with_target">
            <a:hlinkClick r:id="" action="ppaction://media"/>
            <a:extLst>
              <a:ext uri="{FF2B5EF4-FFF2-40B4-BE49-F238E27FC236}">
                <a16:creationId xmlns:a16="http://schemas.microsoft.com/office/drawing/2014/main" id="{367F0974-7C08-59D5-05FB-A60B401C0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7273" y="3405239"/>
            <a:ext cx="17229454" cy="96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26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Training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F57D2D-9291-A314-25C1-68D89B8E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18" y="3302000"/>
            <a:ext cx="11810372" cy="96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23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6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Inference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3611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Inference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BAE447-D364-0CA6-01E2-91F7C1CE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795963"/>
            <a:ext cx="20097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652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Greedy decoding</a:t>
            </a:r>
            <a:endParaRPr dirty="0"/>
          </a:p>
        </p:txBody>
      </p:sp>
      <p:sp>
        <p:nvSpPr>
          <p:cNvPr id="2" name="Часть I:…">
            <a:extLst>
              <a:ext uri="{FF2B5EF4-FFF2-40B4-BE49-F238E27FC236}">
                <a16:creationId xmlns:a16="http://schemas.microsoft.com/office/drawing/2014/main" id="{4B88DB3C-902E-F85D-D004-CE57F9AC8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Generate most probably token on each step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69092F-0590-1715-BF3B-66C48E55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5848350"/>
            <a:ext cx="134683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949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Beam search</a:t>
            </a:r>
            <a:endParaRPr dirty="0"/>
          </a:p>
        </p:txBody>
      </p:sp>
      <p:sp>
        <p:nvSpPr>
          <p:cNvPr id="2" name="Часть I:…">
            <a:extLst>
              <a:ext uri="{FF2B5EF4-FFF2-40B4-BE49-F238E27FC236}">
                <a16:creationId xmlns:a16="http://schemas.microsoft.com/office/drawing/2014/main" id="{4B88DB3C-902E-F85D-D004-CE57F9AC8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Get top N </a:t>
            </a:r>
            <a:r>
              <a:rPr lang="en-US" dirty="0" err="1"/>
              <a:t>hyptotheses</a:t>
            </a:r>
            <a:r>
              <a:rPr lang="en-US" dirty="0"/>
              <a:t> on each step</a:t>
            </a:r>
            <a:endParaRPr dirty="0"/>
          </a:p>
        </p:txBody>
      </p:sp>
      <p:pic>
        <p:nvPicPr>
          <p:cNvPr id="3" name="beam_search">
            <a:hlinkClick r:id="" action="ppaction://media"/>
            <a:extLst>
              <a:ext uri="{FF2B5EF4-FFF2-40B4-BE49-F238E27FC236}">
                <a16:creationId xmlns:a16="http://schemas.microsoft.com/office/drawing/2014/main" id="{A9B48021-2201-4B82-C1F1-CBC9B266FA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3173" y="4100051"/>
            <a:ext cx="19477653" cy="887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38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6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17899404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Занятие</a:t>
            </a:r>
            <a:r>
              <a:rPr dirty="0"/>
              <a:t>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Seq2seq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Concept</a:t>
            </a:r>
            <a:endParaRPr lang="ru-RU" dirty="0"/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Training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Inference</a:t>
            </a:r>
            <a:endParaRPr dirty="0"/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/>
              <a:t>Attention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Architectures</a:t>
            </a:r>
            <a:r>
              <a:rPr dirty="0"/>
              <a:t> </a:t>
            </a:r>
            <a:r>
              <a:rPr lang="en-US" dirty="0"/>
              <a:t>with</a:t>
            </a:r>
            <a:r>
              <a:rPr dirty="0"/>
              <a:t> Attention</a:t>
            </a:r>
            <a:endParaRPr lang="en-US"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Transformer</a:t>
            </a:r>
            <a:endParaRPr lang="ru-RU" dirty="0"/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Self-Attention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Positional Encoding</a:t>
            </a:r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 err="1"/>
              <a:t>FNNet</a:t>
            </a:r>
            <a:endParaRPr lang="en-US" dirty="0"/>
          </a:p>
          <a:p>
            <a:pPr lvl="2">
              <a:lnSpc>
                <a:spcPct val="90000"/>
              </a:lnSpc>
              <a:buFont typeface="Courier New"/>
              <a:buChar char="o"/>
              <a:defRPr sz="4000"/>
            </a:pPr>
            <a:r>
              <a:rPr lang="en-US" dirty="0"/>
              <a:t>BERT</a:t>
            </a:r>
          </a:p>
          <a:p>
            <a:pPr marL="635000" lvl="1" indent="0">
              <a:lnSpc>
                <a:spcPct val="90000"/>
              </a:lnSpc>
              <a:buNone/>
              <a:defRPr sz="4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4119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63" name="bottleneck-min.png" descr="bottleneck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5252026"/>
            <a:ext cx="16103600" cy="651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66" name="general_scheme-min.png" descr="general_scheme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31" y="3470606"/>
            <a:ext cx="15813271" cy="9295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246206-30F9-A6A5-5CFC-84C53BB1F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68" y="3376012"/>
            <a:ext cx="14542064" cy="93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893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69" name="1-min.png" descr="1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434" y="3083548"/>
            <a:ext cx="16975132" cy="9409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72" name="2-min.png" descr="2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75" name="3-min.png" descr="3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78" name="4-min.png" descr="4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81" name="5-min.png" descr="5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84" name="6-min.png" descr="6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87" name="7-min.png" descr="7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Concept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190" name="8-min.png" descr="8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3086100"/>
            <a:ext cx="16979900" cy="94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ttention. What is it?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Attention. What is it?</a:t>
            </a:r>
          </a:p>
        </p:txBody>
      </p:sp>
      <p:pic>
        <p:nvPicPr>
          <p:cNvPr id="193" name="attn_score_what_is_here-min.png" descr="attn_score_what_is_here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942" y="3688081"/>
            <a:ext cx="7302116" cy="4029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ttention. What is it?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Attention. What is it?</a:t>
            </a:r>
          </a:p>
        </p:txBody>
      </p:sp>
      <p:pic>
        <p:nvPicPr>
          <p:cNvPr id="196" name="attn_score_what_is_here-min.png" descr="attn_score_what_is_here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942" y="3688081"/>
            <a:ext cx="7302116" cy="4029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ore_functions-min3.png" descr="score_functions-min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13" y="8103993"/>
            <a:ext cx="21616574" cy="435481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ttps://arxiv.org/abs/1508.04025"/>
          <p:cNvSpPr txBox="1"/>
          <p:nvPr/>
        </p:nvSpPr>
        <p:spPr>
          <a:xfrm>
            <a:off x="7363624" y="12844893"/>
            <a:ext cx="552959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https://arxiv.org/abs/1508.04025</a:t>
            </a:r>
          </a:p>
        </p:txBody>
      </p:sp>
      <p:sp>
        <p:nvSpPr>
          <p:cNvPr id="199" name="https://arxiv.org/pdf/1409.0473.pdf"/>
          <p:cNvSpPr txBox="1"/>
          <p:nvPr/>
        </p:nvSpPr>
        <p:spPr>
          <a:xfrm>
            <a:off x="15663501" y="12844893"/>
            <a:ext cx="586855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https://arxiv.org/pdf/1409.0473.pdf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202" name="bahdanau_examples-min.png" descr="bahdanau_examples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18" y="4639617"/>
            <a:ext cx="15193164" cy="7507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Attention</a:t>
            </a:r>
          </a:p>
        </p:txBody>
      </p:sp>
      <p:pic>
        <p:nvPicPr>
          <p:cNvPr id="8194" name="Picture 2" descr="Neural Machine Translation: Inner Workings, Seq2Seq, and Transformers | by  Azad Yaşar | Towards Data Science">
            <a:extLst>
              <a:ext uri="{FF2B5EF4-FFF2-40B4-BE49-F238E27FC236}">
                <a16:creationId xmlns:a16="http://schemas.microsoft.com/office/drawing/2014/main" id="{4FDA1E1E-7347-30E7-9D19-576EE5F9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34" y="3302000"/>
            <a:ext cx="11472156" cy="1017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9601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205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Architectures with</a:t>
            </a:r>
            <a:r>
              <a:rPr dirty="0"/>
              <a:t> Attention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Bahdanau seq2seq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Bahdanau seq2seq</a:t>
            </a:r>
          </a:p>
        </p:txBody>
      </p:sp>
      <p:pic>
        <p:nvPicPr>
          <p:cNvPr id="208" name="bahdanau_model-min.png" descr="bahdanau_model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18" y="4043301"/>
            <a:ext cx="17430564" cy="9089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uong seq2seq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Luong seq2seq</a:t>
            </a:r>
          </a:p>
        </p:txBody>
      </p:sp>
      <p:pic>
        <p:nvPicPr>
          <p:cNvPr id="211" name="luong_model-min.png" descr="luong_model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65" y="3605238"/>
            <a:ext cx="19741470" cy="9870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48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en-US" dirty="0"/>
              <a:t>Transformer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Архитектур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Архитектура</a:t>
            </a:r>
          </a:p>
        </p:txBody>
      </p:sp>
      <p:pic>
        <p:nvPicPr>
          <p:cNvPr id="151" name="model-min.png" descr="model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582" y="3080441"/>
            <a:ext cx="19696836" cy="10484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 </a:t>
            </a:r>
            <a:r>
              <a:rPr lang="en-US" dirty="0"/>
              <a:t>Concept</a:t>
            </a:r>
            <a:endParaRPr dirty="0"/>
          </a:p>
        </p:txBody>
      </p:sp>
      <p:pic>
        <p:nvPicPr>
          <p:cNvPr id="151" name="Снимок экрана 2022-03-03 в 16.30.15.png" descr="Снимок экрана 2022-03-03 в 16.30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846" y="4905167"/>
            <a:ext cx="14040308" cy="46801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732E39-648B-F52F-EBBB-32BFA6C35841}"/>
              </a:ext>
            </a:extLst>
          </p:cNvPr>
          <p:cNvSpPr txBox="1"/>
          <p:nvPr/>
        </p:nvSpPr>
        <p:spPr>
          <a:xfrm>
            <a:off x="10736826" y="12423001"/>
            <a:ext cx="1460827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https://lena-voita.github.io/nlp_course/seq2seq_and_attention.html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54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Self-Attention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Self-Attention</a:t>
            </a:r>
          </a:p>
        </p:txBody>
      </p:sp>
      <p:pic>
        <p:nvPicPr>
          <p:cNvPr id="157" name="encoder_self_attention.mp4" descr="encoder_self_atten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1855" y="3929700"/>
            <a:ext cx="14980290" cy="8950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Self-Attention</a:t>
            </a:r>
          </a:p>
        </p:txBody>
      </p:sp>
      <p:pic>
        <p:nvPicPr>
          <p:cNvPr id="160" name="qkv_explained-min.png" descr="qkv_explained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76" y="2830686"/>
            <a:ext cx="17530248" cy="1057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asked 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Masked Self-Attention</a:t>
            </a:r>
          </a:p>
        </p:txBody>
      </p:sp>
      <p:pic>
        <p:nvPicPr>
          <p:cNvPr id="163" name="masked_self_attn.mp4" descr="masked_self_att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4402" y="3468227"/>
            <a:ext cx="11195196" cy="9967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ultihead 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Multihead Self-Attention</a:t>
            </a:r>
          </a:p>
        </p:txBody>
      </p:sp>
      <p:pic>
        <p:nvPicPr>
          <p:cNvPr id="166" name="multi_head.mp4" descr="multi_head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4110" y="3332731"/>
            <a:ext cx="9795779" cy="10220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ultihead Self-Attention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Multihead Self-Attention</a:t>
            </a:r>
          </a:p>
        </p:txBody>
      </p:sp>
      <p:pic>
        <p:nvPicPr>
          <p:cNvPr id="169" name="qkv_for_heads-min.png" descr="qkv_for_heads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42" y="3713580"/>
            <a:ext cx="11569701" cy="875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Снимок экрана 2022-03-14 в 17.01.37.png" descr="Снимок экрана 2022-03-14 в 17.01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33" y="9680896"/>
            <a:ext cx="11770841" cy="214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Positional Encoding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Positional Encoding</a:t>
            </a:r>
          </a:p>
        </p:txBody>
      </p:sp>
      <p:pic>
        <p:nvPicPr>
          <p:cNvPr id="176" name="positional_encoding-min.png" descr="positional_encoding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05" y="3798994"/>
            <a:ext cx="10410695" cy="804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Снимок экрана 2022-03-14 в 18.26.54.png" descr="Снимок экрана 2022-03-14 в 18.26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146" y="6939314"/>
            <a:ext cx="8102601" cy="176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ositional Encoding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Positional Encoding</a:t>
            </a:r>
          </a:p>
        </p:txBody>
      </p:sp>
      <p:pic>
        <p:nvPicPr>
          <p:cNvPr id="180" name="positional_encoding.png" descr="positional_enco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68" y="3994016"/>
            <a:ext cx="19108664" cy="9232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83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FFNet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Concept</a:t>
            </a:r>
            <a:endParaRPr dirty="0"/>
          </a:p>
        </p:txBody>
      </p:sp>
      <p:pic>
        <p:nvPicPr>
          <p:cNvPr id="154" name="Снимок экрана 2022-03-03 в 16.31.41.png" descr="Снимок экрана 2022-03-03 в 16.31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4554961"/>
            <a:ext cx="15163800" cy="756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FNet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FFNet</a:t>
            </a:r>
          </a:p>
        </p:txBody>
      </p:sp>
      <p:pic>
        <p:nvPicPr>
          <p:cNvPr id="186" name="ffn-min.png" descr="ffn-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0" y="3234293"/>
            <a:ext cx="6985000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Снимок экрана 2022-03-14 в 17.03.59.png" descr="Снимок экрана 2022-03-14 в 17.03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837" y="10613529"/>
            <a:ext cx="8738326" cy="912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9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BERT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ERT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t>BERT</a:t>
            </a:r>
          </a:p>
        </p:txBody>
      </p:sp>
      <p:pic>
        <p:nvPicPr>
          <p:cNvPr id="193" name="bert_embedding.png" descr="bert_embed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25" y="3747199"/>
            <a:ext cx="14050511" cy="952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Concept</a:t>
            </a:r>
            <a:endParaRPr dirty="0"/>
          </a:p>
        </p:txBody>
      </p:sp>
      <p:pic>
        <p:nvPicPr>
          <p:cNvPr id="157" name="enc_dec_prob_idea.mp4" descr="enc_dec_prob_idea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2276" y="4442204"/>
            <a:ext cx="14199448" cy="7822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Concept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A39C3-0374-ADD7-60BA-D7A725A6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68" y="4089882"/>
            <a:ext cx="20094063" cy="96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2941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Seq2seq RNN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3FB35F-4171-1A62-3435-B02E38CD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5441950"/>
            <a:ext cx="20964525" cy="72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061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онцепция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Seq2seq RNN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64C425-3A86-255F-BDE9-2E9A146A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88" y="4142658"/>
            <a:ext cx="20119566" cy="7462684"/>
          </a:xfrm>
          <a:prstGeom prst="rect">
            <a:avLst/>
          </a:prstGeom>
        </p:spPr>
      </p:pic>
      <p:sp>
        <p:nvSpPr>
          <p:cNvPr id="4" name="Часть I:…">
            <a:extLst>
              <a:ext uri="{FF2B5EF4-FFF2-40B4-BE49-F238E27FC236}">
                <a16:creationId xmlns:a16="http://schemas.microsoft.com/office/drawing/2014/main" id="{981589D3-BD3B-22FF-CC2C-2124CC8CD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</p:spPr>
        <p:txBody>
          <a:bodyPr/>
          <a:lstStyle/>
          <a:p>
            <a:pPr lvl="1" algn="ctr">
              <a:lnSpc>
                <a:spcPct val="90000"/>
              </a:lnSpc>
              <a:defRPr sz="4000"/>
            </a:pPr>
            <a:r>
              <a:rPr lang="en-US" dirty="0"/>
              <a:t>2dim PCA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53901-C1DD-8A81-9E74-D6819E3E3531}"/>
              </a:ext>
            </a:extLst>
          </p:cNvPr>
          <p:cNvSpPr txBox="1"/>
          <p:nvPr/>
        </p:nvSpPr>
        <p:spPr>
          <a:xfrm>
            <a:off x="13915104" y="12446000"/>
            <a:ext cx="1219691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https://arxiv.org/pdf/1409.3215.pdf</a:t>
            </a:r>
          </a:p>
        </p:txBody>
      </p:sp>
    </p:spTree>
    <p:extLst>
      <p:ext uri="{BB962C8B-B14F-4D97-AF65-F5344CB8AC3E}">
        <p14:creationId xmlns:p14="http://schemas.microsoft.com/office/powerpoint/2010/main" val="25802206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183</Words>
  <Application>Microsoft Office PowerPoint</Application>
  <PresentationFormat>Произвольный</PresentationFormat>
  <Paragraphs>86</Paragraphs>
  <Slides>53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2" baseType="lpstr">
      <vt:lpstr>Calibri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Занятие 5</vt:lpstr>
      <vt:lpstr>Презентация PowerPoint</vt:lpstr>
      <vt:lpstr> Concept</vt:lpstr>
      <vt:lpstr>Concept</vt:lpstr>
      <vt:lpstr>Concept</vt:lpstr>
      <vt:lpstr>Concept</vt:lpstr>
      <vt:lpstr>Seq2seq RNN</vt:lpstr>
      <vt:lpstr>Seq2seq RNN</vt:lpstr>
      <vt:lpstr>Презентация PowerPoint</vt:lpstr>
      <vt:lpstr>Training</vt:lpstr>
      <vt:lpstr>Training</vt:lpstr>
      <vt:lpstr>Training</vt:lpstr>
      <vt:lpstr>Training</vt:lpstr>
      <vt:lpstr>Презентация PowerPoint</vt:lpstr>
      <vt:lpstr>Inference</vt:lpstr>
      <vt:lpstr>Greedy decoding</vt:lpstr>
      <vt:lpstr>Beam search</vt:lpstr>
      <vt:lpstr>Презентация PowerPoint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Attention. What is it?</vt:lpstr>
      <vt:lpstr>Attention. What is it?</vt:lpstr>
      <vt:lpstr>Attention</vt:lpstr>
      <vt:lpstr>Attention</vt:lpstr>
      <vt:lpstr>Презентация PowerPoint</vt:lpstr>
      <vt:lpstr>Bahdanau seq2seq</vt:lpstr>
      <vt:lpstr>Luong seq2seq</vt:lpstr>
      <vt:lpstr>Презентация PowerPoint</vt:lpstr>
      <vt:lpstr>Архитектура</vt:lpstr>
      <vt:lpstr>Презентация PowerPoint</vt:lpstr>
      <vt:lpstr>Self-Attention</vt:lpstr>
      <vt:lpstr>Self-Attention</vt:lpstr>
      <vt:lpstr>Masked Self-Attention</vt:lpstr>
      <vt:lpstr>Multihead Self-Attention</vt:lpstr>
      <vt:lpstr>Multihead Self-Attention</vt:lpstr>
      <vt:lpstr>Презентация PowerPoint</vt:lpstr>
      <vt:lpstr>Positional Encoding</vt:lpstr>
      <vt:lpstr>Positional Encoding</vt:lpstr>
      <vt:lpstr>Презентация PowerPoint</vt:lpstr>
      <vt:lpstr>FFNet</vt:lpstr>
      <vt:lpstr>Презентация PowerPoint</vt:lpstr>
      <vt:lpstr>BERT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Zhestkov Boris</dc:creator>
  <cp:lastModifiedBy>work</cp:lastModifiedBy>
  <cp:revision>5</cp:revision>
  <dcterms:modified xsi:type="dcterms:W3CDTF">2023-03-06T17:17:56Z</dcterms:modified>
</cp:coreProperties>
</file>